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949" r:id="rId3"/>
    <p:sldId id="956" r:id="rId4"/>
    <p:sldId id="957" r:id="rId5"/>
    <p:sldId id="958" r:id="rId6"/>
    <p:sldId id="959" r:id="rId7"/>
    <p:sldId id="960" r:id="rId8"/>
    <p:sldId id="9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58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6FAE34F-7C85-49AF-84D6-C423ECB3BD43}" type="datetimeFigureOut">
              <a:rPr lang="en-US" smtClean="0"/>
              <a:t>2/16/2023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21E39FB-69CE-411B-BD14-7CAB825B7C7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54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FAE34F-7C85-49AF-84D6-C423ECB3BD43}"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39FB-69CE-411B-BD14-7CAB825B7C79}" type="slidenum">
              <a:rPr lang="en-US" smtClean="0"/>
              <a:t>‹#›</a:t>
            </a:fld>
            <a:endParaRPr lang="en-US"/>
          </a:p>
        </p:txBody>
      </p:sp>
    </p:spTree>
    <p:extLst>
      <p:ext uri="{BB962C8B-B14F-4D97-AF65-F5344CB8AC3E}">
        <p14:creationId xmlns:p14="http://schemas.microsoft.com/office/powerpoint/2010/main" val="22785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AE34F-7C85-49AF-84D6-C423ECB3BD43}"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39FB-69CE-411B-BD14-7CAB825B7C7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007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AE34F-7C85-49AF-84D6-C423ECB3BD43}"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39FB-69CE-411B-BD14-7CAB825B7C7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106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AE34F-7C85-49AF-84D6-C423ECB3BD43}"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39FB-69CE-411B-BD14-7CAB825B7C79}" type="slidenum">
              <a:rPr lang="en-US" smtClean="0"/>
              <a:t>‹#›</a:t>
            </a:fld>
            <a:endParaRPr lang="en-US"/>
          </a:p>
        </p:txBody>
      </p:sp>
    </p:spTree>
    <p:extLst>
      <p:ext uri="{BB962C8B-B14F-4D97-AF65-F5344CB8AC3E}">
        <p14:creationId xmlns:p14="http://schemas.microsoft.com/office/powerpoint/2010/main" val="77846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AE34F-7C85-49AF-84D6-C423ECB3BD43}"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39FB-69CE-411B-BD14-7CAB825B7C7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7895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AE34F-7C85-49AF-84D6-C423ECB3BD43}"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39FB-69CE-411B-BD14-7CAB825B7C7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34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AE34F-7C85-49AF-84D6-C423ECB3BD43}"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39FB-69CE-411B-BD14-7CAB825B7C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56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AE34F-7C85-49AF-84D6-C423ECB3BD43}"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39FB-69CE-411B-BD14-7CAB825B7C7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03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AE34F-7C85-49AF-84D6-C423ECB3BD43}"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39FB-69CE-411B-BD14-7CAB825B7C79}" type="slidenum">
              <a:rPr lang="en-US" smtClean="0"/>
              <a:t>‹#›</a:t>
            </a:fld>
            <a:endParaRPr lang="en-US"/>
          </a:p>
        </p:txBody>
      </p:sp>
    </p:spTree>
    <p:extLst>
      <p:ext uri="{BB962C8B-B14F-4D97-AF65-F5344CB8AC3E}">
        <p14:creationId xmlns:p14="http://schemas.microsoft.com/office/powerpoint/2010/main" val="268373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AE34F-7C85-49AF-84D6-C423ECB3BD43}"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39FB-69CE-411B-BD14-7CAB825B7C7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27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FAE34F-7C85-49AF-84D6-C423ECB3BD43}"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39FB-69CE-411B-BD14-7CAB825B7C79}" type="slidenum">
              <a:rPr lang="en-US" smtClean="0"/>
              <a:t>‹#›</a:t>
            </a:fld>
            <a:endParaRPr lang="en-US"/>
          </a:p>
        </p:txBody>
      </p:sp>
    </p:spTree>
    <p:extLst>
      <p:ext uri="{BB962C8B-B14F-4D97-AF65-F5344CB8AC3E}">
        <p14:creationId xmlns:p14="http://schemas.microsoft.com/office/powerpoint/2010/main" val="25273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FAE34F-7C85-49AF-84D6-C423ECB3BD43}"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E39FB-69CE-411B-BD14-7CAB825B7C7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99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FAE34F-7C85-49AF-84D6-C423ECB3BD43}"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E39FB-69CE-411B-BD14-7CAB825B7C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13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AE34F-7C85-49AF-84D6-C423ECB3BD43}"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E39FB-69CE-411B-BD14-7CAB825B7C79}" type="slidenum">
              <a:rPr lang="en-US" smtClean="0"/>
              <a:t>‹#›</a:t>
            </a:fld>
            <a:endParaRPr lang="en-US"/>
          </a:p>
        </p:txBody>
      </p:sp>
    </p:spTree>
    <p:extLst>
      <p:ext uri="{BB962C8B-B14F-4D97-AF65-F5344CB8AC3E}">
        <p14:creationId xmlns:p14="http://schemas.microsoft.com/office/powerpoint/2010/main" val="305553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FAE34F-7C85-49AF-84D6-C423ECB3BD43}"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39FB-69CE-411B-BD14-7CAB825B7C7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46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FAE34F-7C85-49AF-84D6-C423ECB3BD43}"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39FB-69CE-411B-BD14-7CAB825B7C79}" type="slidenum">
              <a:rPr lang="en-US" smtClean="0"/>
              <a:t>‹#›</a:t>
            </a:fld>
            <a:endParaRPr lang="en-US"/>
          </a:p>
        </p:txBody>
      </p:sp>
    </p:spTree>
    <p:extLst>
      <p:ext uri="{BB962C8B-B14F-4D97-AF65-F5344CB8AC3E}">
        <p14:creationId xmlns:p14="http://schemas.microsoft.com/office/powerpoint/2010/main" val="56227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FAE34F-7C85-49AF-84D6-C423ECB3BD43}" type="datetimeFigureOut">
              <a:rPr lang="en-US" smtClean="0"/>
              <a:t>2/16/2023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1E39FB-69CE-411B-BD14-7CAB825B7C79}" type="slidenum">
              <a:rPr lang="en-US" smtClean="0"/>
              <a:t>‹#›</a:t>
            </a:fld>
            <a:endParaRPr lang="en-US"/>
          </a:p>
        </p:txBody>
      </p:sp>
    </p:spTree>
    <p:extLst>
      <p:ext uri="{BB962C8B-B14F-4D97-AF65-F5344CB8AC3E}">
        <p14:creationId xmlns:p14="http://schemas.microsoft.com/office/powerpoint/2010/main" val="1934029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484EA15-6B93-40A3-8B16-854BAED406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6031" y="255181"/>
            <a:ext cx="1684752" cy="1095921"/>
          </a:xfrm>
          <a:prstGeom prst="rect">
            <a:avLst/>
          </a:prstGeom>
        </p:spPr>
      </p:pic>
      <p:sp>
        <p:nvSpPr>
          <p:cNvPr id="6" name="Title 1">
            <a:extLst>
              <a:ext uri="{FF2B5EF4-FFF2-40B4-BE49-F238E27FC236}">
                <a16:creationId xmlns:a16="http://schemas.microsoft.com/office/drawing/2014/main" xmlns="" id="{322958A4-609D-4787-BA1F-A5BA0EB25848}"/>
              </a:ext>
            </a:extLst>
          </p:cNvPr>
          <p:cNvSpPr txBox="1">
            <a:spLocks/>
          </p:cNvSpPr>
          <p:nvPr/>
        </p:nvSpPr>
        <p:spPr>
          <a:xfrm>
            <a:off x="927159" y="1670485"/>
            <a:ext cx="10058400" cy="1450757"/>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3200" dirty="0">
                <a:solidFill>
                  <a:srgbClr val="C00000"/>
                </a:solidFill>
                <a:cs typeface="2  Titr" panose="00000700000000000000" pitchFamily="2" charset="-78"/>
              </a:rPr>
              <a:t>آیین نامه اجرایی دوره کاردانی بهورزی </a:t>
            </a:r>
            <a:endParaRPr lang="en-US" sz="3200" dirty="0">
              <a:solidFill>
                <a:srgbClr val="C00000"/>
              </a:solidFill>
              <a:cs typeface="2  Titr" panose="00000700000000000000" pitchFamily="2" charset="-78"/>
            </a:endParaRPr>
          </a:p>
        </p:txBody>
      </p:sp>
      <p:sp>
        <p:nvSpPr>
          <p:cNvPr id="7" name="Title 1">
            <a:extLst>
              <a:ext uri="{FF2B5EF4-FFF2-40B4-BE49-F238E27FC236}">
                <a16:creationId xmlns:a16="http://schemas.microsoft.com/office/drawing/2014/main" xmlns="" id="{B4597449-B8B9-4B3A-938E-2F8CEF13577C}"/>
              </a:ext>
            </a:extLst>
          </p:cNvPr>
          <p:cNvSpPr txBox="1">
            <a:spLocks/>
          </p:cNvSpPr>
          <p:nvPr/>
        </p:nvSpPr>
        <p:spPr>
          <a:xfrm>
            <a:off x="1066800" y="3011380"/>
            <a:ext cx="10058400" cy="1450757"/>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3200" dirty="0">
                <a:solidFill>
                  <a:srgbClr val="C00000"/>
                </a:solidFill>
                <a:cs typeface="2  Titr" panose="00000700000000000000" pitchFamily="2" charset="-78"/>
              </a:rPr>
              <a:t>ویژه بهورزان شاغل</a:t>
            </a:r>
            <a:endParaRPr lang="en-US" sz="3200" dirty="0">
              <a:solidFill>
                <a:srgbClr val="C00000"/>
              </a:solidFill>
              <a:cs typeface="2  Titr" panose="00000700000000000000" pitchFamily="2" charset="-78"/>
            </a:endParaRPr>
          </a:p>
        </p:txBody>
      </p:sp>
    </p:spTree>
    <p:extLst>
      <p:ext uri="{BB962C8B-B14F-4D97-AF65-F5344CB8AC3E}">
        <p14:creationId xmlns:p14="http://schemas.microsoft.com/office/powerpoint/2010/main" val="34716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FA7A85-0F5D-4090-8E6C-6467621112EF}"/>
              </a:ext>
            </a:extLst>
          </p:cNvPr>
          <p:cNvSpPr>
            <a:spLocks noGrp="1"/>
          </p:cNvSpPr>
          <p:nvPr>
            <p:ph idx="1"/>
          </p:nvPr>
        </p:nvSpPr>
        <p:spPr>
          <a:xfrm>
            <a:off x="1066800" y="1180215"/>
            <a:ext cx="10058400" cy="4826456"/>
          </a:xfrm>
          <a:solidFill>
            <a:schemeClr val="bg1"/>
          </a:solidFill>
        </p:spPr>
        <p:txBody>
          <a:bodyPr>
            <a:normAutofit/>
          </a:bodyPr>
          <a:lstStyle/>
          <a:p>
            <a:pPr algn="r" rtl="1">
              <a:lnSpc>
                <a:spcPct val="150000"/>
              </a:lnSpc>
            </a:pPr>
            <a:r>
              <a:rPr lang="fa-IR" sz="1900" b="1" spc="-50" dirty="0">
                <a:latin typeface="+mj-lt"/>
                <a:ea typeface="+mj-ea"/>
                <a:cs typeface="2  Mitra" panose="00000400000000000000" pitchFamily="2" charset="-78"/>
              </a:rPr>
              <a:t>آموزش دوره کاردانی بهورزی در مراکز آموزش بهورزی و بازآموزی برنامه های سلامت مراکز بهداشت شهرستان مطابق برنامه های سلامت، آئین نامه ها و دستور عمل های حوزه معاونت بهداشت وزارت بهداشت، درمان و آموزش پزشکی و برنامه آموزشی مصوب شورای عالی برنامه ریزی علوم پزشکی انجام می شود.</a:t>
            </a:r>
          </a:p>
          <a:p>
            <a:pPr algn="r" rtl="1">
              <a:lnSpc>
                <a:spcPct val="150000"/>
              </a:lnSpc>
            </a:pPr>
            <a:r>
              <a:rPr lang="fa-IR" sz="1900" b="1" spc="-50" dirty="0">
                <a:latin typeface="+mj-lt"/>
                <a:ea typeface="+mj-ea"/>
                <a:cs typeface="2  Mitra" panose="00000400000000000000" pitchFamily="2" charset="-78"/>
              </a:rPr>
              <a:t>ورودی های </a:t>
            </a:r>
            <a:r>
              <a:rPr lang="fa-IR" sz="1900" b="1" spc="-50" dirty="0">
                <a:solidFill>
                  <a:srgbClr val="FF0000"/>
                </a:solidFill>
                <a:latin typeface="+mj-lt"/>
                <a:ea typeface="+mj-ea"/>
                <a:cs typeface="2  Mitra" panose="00000400000000000000" pitchFamily="2" charset="-78"/>
              </a:rPr>
              <a:t>دوره کاردانی بهورزی </a:t>
            </a:r>
            <a:r>
              <a:rPr lang="fa-IR" sz="1900" b="1" spc="-50" dirty="0">
                <a:latin typeface="+mj-lt"/>
                <a:ea typeface="+mj-ea"/>
                <a:cs typeface="2  Mitra" panose="00000400000000000000" pitchFamily="2" charset="-78"/>
              </a:rPr>
              <a:t>دو گروه می باشند:</a:t>
            </a:r>
          </a:p>
          <a:p>
            <a:pPr algn="r" rtl="1">
              <a:lnSpc>
                <a:spcPct val="150000"/>
              </a:lnSpc>
            </a:pPr>
            <a:r>
              <a:rPr lang="fa-IR" sz="1900" b="1" spc="-50" dirty="0">
                <a:solidFill>
                  <a:srgbClr val="C00000"/>
                </a:solidFill>
                <a:latin typeface="+mj-lt"/>
                <a:ea typeface="+mj-ea"/>
                <a:cs typeface="2  Mitra" panose="00000400000000000000" pitchFamily="2" charset="-78"/>
              </a:rPr>
              <a:t>1- داوطلبان بومی روستا و دارای مدرک دیپلم</a:t>
            </a:r>
          </a:p>
          <a:p>
            <a:pPr marL="0" indent="0" algn="r" rtl="1">
              <a:lnSpc>
                <a:spcPct val="150000"/>
              </a:lnSpc>
              <a:buNone/>
            </a:pPr>
            <a:r>
              <a:rPr lang="fa-IR" sz="1900" b="1" spc="-50" dirty="0">
                <a:solidFill>
                  <a:srgbClr val="C00000"/>
                </a:solidFill>
                <a:latin typeface="+mj-lt"/>
                <a:ea typeface="+mj-ea"/>
                <a:cs typeface="2  Mitra" panose="00000400000000000000" pitchFamily="2" charset="-78"/>
              </a:rPr>
              <a:t>2- بهورزان شاغل فاقد مدرک کاردانی رشته های مرتبط بهورزی </a:t>
            </a:r>
            <a:r>
              <a:rPr lang="fa-IR" sz="1900" b="1" spc="-50" dirty="0">
                <a:latin typeface="+mj-lt"/>
                <a:ea typeface="+mj-ea"/>
                <a:cs typeface="2  Mitra" panose="00000400000000000000" pitchFamily="2" charset="-78"/>
              </a:rPr>
              <a:t>که در سال های قبل از ابلاغ این شیوه نامه تربیت شده اند.</a:t>
            </a:r>
          </a:p>
        </p:txBody>
      </p:sp>
    </p:spTree>
    <p:extLst>
      <p:ext uri="{BB962C8B-B14F-4D97-AF65-F5344CB8AC3E}">
        <p14:creationId xmlns:p14="http://schemas.microsoft.com/office/powerpoint/2010/main" val="178915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763DD-89FA-471C-8A2B-64093CDD6204}"/>
              </a:ext>
            </a:extLst>
          </p:cNvPr>
          <p:cNvSpPr>
            <a:spLocks noGrp="1"/>
          </p:cNvSpPr>
          <p:nvPr>
            <p:ph type="title"/>
          </p:nvPr>
        </p:nvSpPr>
        <p:spPr>
          <a:xfrm>
            <a:off x="1066800" y="778063"/>
            <a:ext cx="10058400" cy="1135797"/>
          </a:xfrm>
        </p:spPr>
        <p:txBody>
          <a:bodyPr>
            <a:normAutofit/>
          </a:bodyPr>
          <a:lstStyle/>
          <a:p>
            <a:pPr algn="ctr"/>
            <a:r>
              <a:rPr lang="fa-IR" sz="3200" dirty="0">
                <a:solidFill>
                  <a:srgbClr val="FF0000"/>
                </a:solidFill>
                <a:cs typeface="B Titr" panose="00000700000000000000" pitchFamily="2" charset="-78"/>
              </a:rPr>
              <a:t>شرایط داوطلبان ورود به دوره کاردانی ویژه شاغلین بهورزی</a:t>
            </a:r>
            <a:endParaRPr lang="en-US" sz="32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2074FCF1-CC78-4571-9258-F301A0E416C1}"/>
              </a:ext>
            </a:extLst>
          </p:cNvPr>
          <p:cNvSpPr>
            <a:spLocks noGrp="1"/>
          </p:cNvSpPr>
          <p:nvPr>
            <p:ph idx="1"/>
          </p:nvPr>
        </p:nvSpPr>
        <p:spPr>
          <a:xfrm>
            <a:off x="1176302" y="2066288"/>
            <a:ext cx="10058400" cy="4045546"/>
          </a:xfrm>
          <a:solidFill>
            <a:schemeClr val="bg1"/>
          </a:solidFill>
        </p:spPr>
        <p:txBody>
          <a:bodyPr/>
          <a:lstStyle/>
          <a:p>
            <a:pPr marL="457200" indent="-457200" algn="r" rtl="1">
              <a:buFont typeface="+mj-lt"/>
              <a:buAutoNum type="arabicPeriod"/>
            </a:pPr>
            <a:r>
              <a:rPr lang="fa-IR" b="1" dirty="0">
                <a:cs typeface="B Nazanin" panose="00000400000000000000" pitchFamily="2" charset="-78"/>
              </a:rPr>
              <a:t>اعتقاد به دین اسلام</a:t>
            </a:r>
          </a:p>
          <a:p>
            <a:pPr marL="457200" indent="-457200" algn="r" rtl="1">
              <a:buFont typeface="+mj-lt"/>
              <a:buAutoNum type="arabicPeriod"/>
            </a:pPr>
            <a:r>
              <a:rPr lang="fa-IR" b="1" dirty="0">
                <a:cs typeface="B Nazanin" panose="00000400000000000000" pitchFamily="2" charset="-78"/>
              </a:rPr>
              <a:t>داشتن تابعیت جمهوری اسلامی ایران</a:t>
            </a:r>
          </a:p>
          <a:p>
            <a:pPr marL="457200" indent="-457200" algn="r" rtl="1">
              <a:buFont typeface="+mj-lt"/>
              <a:buAutoNum type="arabicPeriod"/>
            </a:pPr>
            <a:r>
              <a:rPr lang="fa-IR" b="1" dirty="0">
                <a:cs typeface="B Nazanin" panose="00000400000000000000" pitchFamily="2" charset="-78"/>
              </a:rPr>
              <a:t>التزام به قانون اساسی جمهوری اسلامی ایران</a:t>
            </a:r>
          </a:p>
          <a:p>
            <a:pPr marL="457200" indent="-457200" algn="r" rtl="1">
              <a:buFont typeface="+mj-lt"/>
              <a:buAutoNum type="arabicPeriod"/>
            </a:pPr>
            <a:r>
              <a:rPr lang="fa-IR" b="1" dirty="0">
                <a:cs typeface="B Nazanin" panose="00000400000000000000" pitchFamily="2" charset="-78"/>
              </a:rPr>
              <a:t>داشتن کارت پایان خدمت ویژه برادران</a:t>
            </a:r>
          </a:p>
          <a:p>
            <a:pPr marL="457200" indent="-457200" algn="r" rtl="1">
              <a:buFont typeface="+mj-lt"/>
              <a:buAutoNum type="arabicPeriod"/>
            </a:pPr>
            <a:r>
              <a:rPr lang="fa-IR" b="1" dirty="0">
                <a:cs typeface="B Nazanin" panose="00000400000000000000" pitchFamily="2" charset="-78"/>
              </a:rPr>
              <a:t>اشتغال </a:t>
            </a:r>
            <a:r>
              <a:rPr lang="fa-IR" b="1" dirty="0">
                <a:solidFill>
                  <a:srgbClr val="FF0000"/>
                </a:solidFill>
                <a:cs typeface="B Nazanin" panose="00000400000000000000" pitchFamily="2" charset="-78"/>
              </a:rPr>
              <a:t>دو سال اخیر </a:t>
            </a:r>
            <a:r>
              <a:rPr lang="fa-IR" b="1" dirty="0">
                <a:cs typeface="B Nazanin" panose="00000400000000000000" pitchFamily="2" charset="-78"/>
              </a:rPr>
              <a:t>در شغل بهورزی تمام وقت و </a:t>
            </a:r>
            <a:r>
              <a:rPr lang="fa-IR" b="1" dirty="0">
                <a:solidFill>
                  <a:srgbClr val="FF0000"/>
                </a:solidFill>
                <a:cs typeface="B Nazanin" panose="00000400000000000000" pitchFamily="2" charset="-78"/>
              </a:rPr>
              <a:t>داشتن پست سازمانی</a:t>
            </a:r>
          </a:p>
          <a:p>
            <a:pPr marL="457200" indent="-457200" algn="r" rtl="1">
              <a:buFont typeface="+mj-lt"/>
              <a:buAutoNum type="arabicPeriod"/>
            </a:pPr>
            <a:r>
              <a:rPr lang="fa-IR" b="1" dirty="0">
                <a:cs typeface="B Nazanin" panose="00000400000000000000" pitchFamily="2" charset="-78"/>
              </a:rPr>
              <a:t>دارا بودن </a:t>
            </a:r>
            <a:r>
              <a:rPr lang="fa-IR" b="1" dirty="0">
                <a:solidFill>
                  <a:srgbClr val="FF0000"/>
                </a:solidFill>
                <a:cs typeface="B Nazanin" panose="00000400000000000000" pitchFamily="2" charset="-78"/>
              </a:rPr>
              <a:t>دیپلم کامل متوسطه</a:t>
            </a:r>
            <a:endParaRPr lang="en-US"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527758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0DC07B-E8E3-46D6-80EF-22E35225F4B5}"/>
              </a:ext>
            </a:extLst>
          </p:cNvPr>
          <p:cNvSpPr>
            <a:spLocks noGrp="1"/>
          </p:cNvSpPr>
          <p:nvPr>
            <p:ph type="title"/>
          </p:nvPr>
        </p:nvSpPr>
        <p:spPr>
          <a:xfrm>
            <a:off x="1097280" y="807024"/>
            <a:ext cx="10058400" cy="925690"/>
          </a:xfrm>
        </p:spPr>
        <p:txBody>
          <a:bodyPr>
            <a:normAutofit/>
          </a:bodyPr>
          <a:lstStyle/>
          <a:p>
            <a:pPr algn="ctr" rtl="1"/>
            <a:r>
              <a:rPr lang="fa-IR" sz="2800" dirty="0">
                <a:solidFill>
                  <a:srgbClr val="FF0000"/>
                </a:solidFill>
                <a:cs typeface="B Titr" panose="00000700000000000000" pitchFamily="2" charset="-78"/>
              </a:rPr>
              <a:t>نحوه گزینش شاغلین بهورزی برای ورود به دوره کاردانی</a:t>
            </a:r>
            <a:endParaRPr lang="en-US" sz="28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B1020318-7448-4CE7-BB11-514B3C0383F0}"/>
              </a:ext>
            </a:extLst>
          </p:cNvPr>
          <p:cNvSpPr>
            <a:spLocks noGrp="1"/>
          </p:cNvSpPr>
          <p:nvPr>
            <p:ph idx="1"/>
          </p:nvPr>
        </p:nvSpPr>
        <p:spPr>
          <a:xfrm>
            <a:off x="1316206" y="1408288"/>
            <a:ext cx="9913902" cy="925690"/>
          </a:xfrm>
          <a:noFill/>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algn="ctr" rtl="1"/>
            <a:endParaRPr lang="fa-IR" b="1" dirty="0">
              <a:cs typeface="B Nazanin" panose="00000400000000000000" pitchFamily="2" charset="-78"/>
            </a:endParaRPr>
          </a:p>
          <a:p>
            <a:pPr algn="ctr" rtl="1"/>
            <a:r>
              <a:rPr lang="fa-IR" b="1" dirty="0">
                <a:solidFill>
                  <a:srgbClr val="002060"/>
                </a:solidFill>
                <a:cs typeface="B Nazanin" panose="00000400000000000000" pitchFamily="2" charset="-78"/>
              </a:rPr>
              <a:t>گزینش دانشجو از طریق آزمون کتبی و از دروس دوره بهورزی</a:t>
            </a:r>
            <a:endParaRPr lang="en-US" b="1" dirty="0">
              <a:solidFill>
                <a:srgbClr val="002060"/>
              </a:solidFill>
              <a:cs typeface="B Nazanin" panose="00000400000000000000" pitchFamily="2" charset="-78"/>
            </a:endParaRPr>
          </a:p>
        </p:txBody>
      </p:sp>
      <p:sp>
        <p:nvSpPr>
          <p:cNvPr id="4" name="Rectangle 3">
            <a:extLst>
              <a:ext uri="{FF2B5EF4-FFF2-40B4-BE49-F238E27FC236}">
                <a16:creationId xmlns:a16="http://schemas.microsoft.com/office/drawing/2014/main" xmlns="" id="{BCF81408-05BA-44D2-84FC-2D9142F17C7B}"/>
              </a:ext>
            </a:extLst>
          </p:cNvPr>
          <p:cNvSpPr/>
          <p:nvPr/>
        </p:nvSpPr>
        <p:spPr>
          <a:xfrm>
            <a:off x="1169529" y="2285998"/>
            <a:ext cx="9913902" cy="3899655"/>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rtl="1">
              <a:lnSpc>
                <a:spcPct val="150000"/>
              </a:lnSpc>
              <a:buFont typeface="Arial" panose="020B0604020202020204" pitchFamily="34" charset="0"/>
              <a:buChar char="•"/>
            </a:pPr>
            <a:r>
              <a:rPr lang="fa-IR" b="1" dirty="0">
                <a:cs typeface="B Nazanin" panose="00000400000000000000" pitchFamily="2" charset="-78"/>
              </a:rPr>
              <a:t>پس از آزمون لیست پذیرفته شدگان بصورت کتبی ابلاغ می شود</a:t>
            </a:r>
          </a:p>
          <a:p>
            <a:pPr marL="285750" indent="-285750" algn="r" rtl="1">
              <a:lnSpc>
                <a:spcPct val="150000"/>
              </a:lnSpc>
              <a:buFont typeface="Arial" panose="020B0604020202020204" pitchFamily="34" charset="0"/>
              <a:buChar char="•"/>
            </a:pPr>
            <a:r>
              <a:rPr lang="fa-IR" b="1" dirty="0">
                <a:cs typeface="B Nazanin" panose="00000400000000000000" pitchFamily="2" charset="-78"/>
              </a:rPr>
              <a:t>داوطلبان حداکثر یک ماه فرصت دارندجهت تکمیل مدارک و طی مراحل پذیرش به مرکز بهداشت شهرستان مراجعه نمایند</a:t>
            </a:r>
          </a:p>
          <a:p>
            <a:pPr marL="285750" indent="-285750" algn="r" rtl="1">
              <a:lnSpc>
                <a:spcPct val="150000"/>
              </a:lnSpc>
              <a:buFont typeface="Arial" panose="020B0604020202020204" pitchFamily="34" charset="0"/>
              <a:buChar char="•"/>
            </a:pPr>
            <a:r>
              <a:rPr lang="fa-IR" b="1" dirty="0">
                <a:cs typeface="B Nazanin" panose="00000400000000000000" pitchFamily="2" charset="-78"/>
              </a:rPr>
              <a:t>در صورت انصراف افراد پذیرفته شده یا عدم مراجعه، از افراد ذخیره دعوت به عمل می آید</a:t>
            </a:r>
          </a:p>
          <a:p>
            <a:pPr marL="285750" indent="-285750" algn="r" rtl="1">
              <a:lnSpc>
                <a:spcPct val="150000"/>
              </a:lnSpc>
              <a:buFont typeface="Arial" panose="020B0604020202020204" pitchFamily="34" charset="0"/>
              <a:buChar char="•"/>
            </a:pPr>
            <a:r>
              <a:rPr lang="fa-IR" b="1" dirty="0">
                <a:cs typeface="B Nazanin" panose="00000400000000000000" pitchFamily="2" charset="-78"/>
              </a:rPr>
              <a:t>مرکز بهداشت شهرستان از پذیرفته شدگان نهایی به صورت کتبی دعوت می نماید</a:t>
            </a:r>
          </a:p>
          <a:p>
            <a:pPr marL="285750" indent="-285750" algn="r" rtl="1">
              <a:lnSpc>
                <a:spcPct val="150000"/>
              </a:lnSpc>
              <a:buFont typeface="Arial" panose="020B0604020202020204" pitchFamily="34" charset="0"/>
              <a:buChar char="•"/>
            </a:pPr>
            <a:r>
              <a:rPr lang="fa-IR" b="1" dirty="0">
                <a:cs typeface="B Nazanin" panose="00000400000000000000" pitchFamily="2" charset="-78"/>
              </a:rPr>
              <a:t>پذیرفته شدگان نهایی پس از دریافت دعوت نامه کتبی دو هفته فرصت دارند مدارک خود را تکمل نمایند</a:t>
            </a:r>
          </a:p>
          <a:p>
            <a:pPr marL="285750" indent="-285750" algn="r" rtl="1">
              <a:lnSpc>
                <a:spcPct val="150000"/>
              </a:lnSpc>
              <a:buFont typeface="Arial" panose="020B0604020202020204" pitchFamily="34" charset="0"/>
              <a:buChar char="•"/>
            </a:pPr>
            <a:r>
              <a:rPr lang="fa-IR" b="1" dirty="0">
                <a:cs typeface="B Nazanin" panose="00000400000000000000" pitchFamily="2" charset="-78"/>
              </a:rPr>
              <a:t>در صورت عدم مراجعه از پذیرفته شدگان ذخیره دعوت به عمل می آید</a:t>
            </a:r>
          </a:p>
          <a:p>
            <a:pPr marL="285750" indent="-285750" algn="r" rtl="1">
              <a:lnSpc>
                <a:spcPct val="150000"/>
              </a:lnSpc>
              <a:buFont typeface="Arial" panose="020B0604020202020204" pitchFamily="34" charset="0"/>
              <a:buChar char="•"/>
            </a:pPr>
            <a:r>
              <a:rPr lang="fa-IR" b="1" dirty="0">
                <a:cs typeface="B Nazanin" panose="00000400000000000000" pitchFamily="2" charset="-78"/>
              </a:rPr>
              <a:t>هر دانشگاه می بایست سالانه </a:t>
            </a:r>
            <a:r>
              <a:rPr lang="fa-IR" sz="2000" b="1" dirty="0">
                <a:solidFill>
                  <a:srgbClr val="FF0000"/>
                </a:solidFill>
                <a:cs typeface="B Nazanin" panose="00000400000000000000" pitchFamily="2" charset="-78"/>
              </a:rPr>
              <a:t>حداقل ده درصد </a:t>
            </a:r>
            <a:r>
              <a:rPr lang="fa-IR" b="1" dirty="0">
                <a:cs typeface="B Nazanin" panose="00000400000000000000" pitchFamily="2" charset="-78"/>
              </a:rPr>
              <a:t>از بهورزان شاغل را مطابق شیوه نامه پذیرش نماید</a:t>
            </a:r>
          </a:p>
          <a:p>
            <a:pPr marL="285750" indent="-285750" algn="r" rtl="1">
              <a:lnSpc>
                <a:spcPct val="150000"/>
              </a:lnSpc>
              <a:buFont typeface="Arial" panose="020B0604020202020204" pitchFamily="34" charset="0"/>
              <a:buChar char="•"/>
            </a:pPr>
            <a:endParaRPr lang="en-US" b="1" dirty="0">
              <a:cs typeface="B Nazanin" panose="00000400000000000000" pitchFamily="2" charset="-78"/>
            </a:endParaRPr>
          </a:p>
        </p:txBody>
      </p:sp>
    </p:spTree>
    <p:extLst>
      <p:ext uri="{BB962C8B-B14F-4D97-AF65-F5344CB8AC3E}">
        <p14:creationId xmlns:p14="http://schemas.microsoft.com/office/powerpoint/2010/main" val="112579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C09EEC-5321-40C1-8BC5-92E74160F3EB}"/>
              </a:ext>
            </a:extLst>
          </p:cNvPr>
          <p:cNvSpPr>
            <a:spLocks noGrp="1"/>
          </p:cNvSpPr>
          <p:nvPr>
            <p:ph type="title"/>
          </p:nvPr>
        </p:nvSpPr>
        <p:spPr>
          <a:xfrm>
            <a:off x="1066800" y="656932"/>
            <a:ext cx="10058400" cy="1034695"/>
          </a:xfrm>
        </p:spPr>
        <p:txBody>
          <a:bodyPr>
            <a:normAutofit/>
          </a:bodyPr>
          <a:lstStyle/>
          <a:p>
            <a:pPr algn="ctr"/>
            <a:r>
              <a:rPr lang="fa-IR" sz="3600" dirty="0">
                <a:solidFill>
                  <a:srgbClr val="FF0000"/>
                </a:solidFill>
                <a:cs typeface="B Titr" panose="00000700000000000000" pitchFamily="2" charset="-78"/>
              </a:rPr>
              <a:t>مدارک مورد نیاز برای تشکیل پرونده </a:t>
            </a:r>
            <a:endParaRPr lang="en-US" sz="36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06982CB3-627B-4751-B32E-92DAF8467CFC}"/>
              </a:ext>
            </a:extLst>
          </p:cNvPr>
          <p:cNvSpPr>
            <a:spLocks noGrp="1"/>
          </p:cNvSpPr>
          <p:nvPr>
            <p:ph idx="1"/>
          </p:nvPr>
        </p:nvSpPr>
        <p:spPr>
          <a:xfrm>
            <a:off x="1066800" y="2060879"/>
            <a:ext cx="10058400" cy="4023360"/>
          </a:xfrm>
          <a:solidFill>
            <a:schemeClr val="bg1"/>
          </a:solidFill>
        </p:spPr>
        <p:txBody>
          <a:bodyPr>
            <a:normAutofit lnSpcReduction="10000"/>
          </a:bodyPr>
          <a:lstStyle/>
          <a:p>
            <a:pPr marL="457200" indent="-457200" algn="r" rtl="1">
              <a:buFont typeface="+mj-lt"/>
              <a:buAutoNum type="arabicPeriod"/>
            </a:pPr>
            <a:r>
              <a:rPr lang="fa-IR" b="1" dirty="0">
                <a:cs typeface="B Nazanin" panose="00000400000000000000" pitchFamily="2" charset="-78"/>
              </a:rPr>
              <a:t>تقاضای کتبی و درخواست ثبت نام</a:t>
            </a:r>
          </a:p>
          <a:p>
            <a:pPr marL="457200" indent="-457200" algn="r" rtl="1">
              <a:buFont typeface="+mj-lt"/>
              <a:buAutoNum type="arabicPeriod"/>
            </a:pPr>
            <a:r>
              <a:rPr lang="fa-IR" b="1" dirty="0">
                <a:cs typeface="B Nazanin" panose="00000400000000000000" pitchFamily="2" charset="-78"/>
              </a:rPr>
              <a:t>فرم گواهی تاییدیه سوابق خدمتی و برخورداری از شرایط</a:t>
            </a:r>
          </a:p>
          <a:p>
            <a:pPr marL="457200" indent="-457200" algn="r" rtl="1">
              <a:buFont typeface="+mj-lt"/>
              <a:buAutoNum type="arabicPeriod"/>
            </a:pPr>
            <a:r>
              <a:rPr lang="fa-IR" b="1" dirty="0">
                <a:cs typeface="B Nazanin" panose="00000400000000000000" pitchFamily="2" charset="-78"/>
              </a:rPr>
              <a:t>اصل و تصویر مدرک تحصیلی</a:t>
            </a:r>
          </a:p>
          <a:p>
            <a:pPr marL="457200" indent="-457200" algn="r" rtl="1">
              <a:buFont typeface="+mj-lt"/>
              <a:buAutoNum type="arabicPeriod"/>
            </a:pPr>
            <a:r>
              <a:rPr lang="fa-IR" b="1" dirty="0">
                <a:cs typeface="B Nazanin" panose="00000400000000000000" pitchFamily="2" charset="-78"/>
              </a:rPr>
              <a:t>اصل و تصویر کارت ملی</a:t>
            </a:r>
          </a:p>
          <a:p>
            <a:pPr marL="457200" indent="-457200" algn="r" rtl="1">
              <a:buFont typeface="+mj-lt"/>
              <a:buAutoNum type="arabicPeriod"/>
            </a:pPr>
            <a:r>
              <a:rPr lang="fa-IR" b="1" dirty="0">
                <a:cs typeface="B Nazanin" panose="00000400000000000000" pitchFamily="2" charset="-78"/>
              </a:rPr>
              <a:t>یک قطعه عکس 3*4 پشت نویسی شده</a:t>
            </a:r>
          </a:p>
          <a:p>
            <a:pPr marL="457200" indent="-457200" algn="r" rtl="1">
              <a:buFont typeface="+mj-lt"/>
              <a:buAutoNum type="arabicPeriod"/>
            </a:pPr>
            <a:r>
              <a:rPr lang="fa-IR" b="1" dirty="0">
                <a:cs typeface="B Nazanin" panose="00000400000000000000" pitchFamily="2" charset="-78"/>
              </a:rPr>
              <a:t>گواهی پایان خدمت</a:t>
            </a:r>
          </a:p>
          <a:p>
            <a:pPr marL="457200" indent="-457200" algn="r" rtl="1">
              <a:buFont typeface="+mj-lt"/>
              <a:buAutoNum type="arabicPeriod"/>
            </a:pPr>
            <a:r>
              <a:rPr lang="fa-IR" b="1" dirty="0">
                <a:cs typeface="B Nazanin" panose="00000400000000000000" pitchFamily="2" charset="-78"/>
              </a:rPr>
              <a:t>یک برگ پوشه</a:t>
            </a:r>
          </a:p>
          <a:p>
            <a:pPr marL="457200" indent="-457200" algn="r" rtl="1">
              <a:buFont typeface="+mj-lt"/>
              <a:buAutoNum type="arabicPeriod"/>
            </a:pPr>
            <a:r>
              <a:rPr lang="fa-IR" b="1" dirty="0">
                <a:cs typeface="B Nazanin" panose="00000400000000000000" pitchFamily="2" charset="-78"/>
              </a:rPr>
              <a:t>گواهی عدم اعتیاد</a:t>
            </a:r>
            <a:endParaRPr lang="en-US" b="1" dirty="0">
              <a:cs typeface="B Nazanin" panose="00000400000000000000" pitchFamily="2" charset="-78"/>
            </a:endParaRPr>
          </a:p>
        </p:txBody>
      </p:sp>
    </p:spTree>
    <p:extLst>
      <p:ext uri="{BB962C8B-B14F-4D97-AF65-F5344CB8AC3E}">
        <p14:creationId xmlns:p14="http://schemas.microsoft.com/office/powerpoint/2010/main" val="271433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8907BB-E705-4F2B-B7A3-5EECDC9BCDFD}"/>
              </a:ext>
            </a:extLst>
          </p:cNvPr>
          <p:cNvSpPr>
            <a:spLocks noGrp="1"/>
          </p:cNvSpPr>
          <p:nvPr>
            <p:ph type="title"/>
          </p:nvPr>
        </p:nvSpPr>
        <p:spPr>
          <a:xfrm>
            <a:off x="1192973" y="594947"/>
            <a:ext cx="10058400" cy="1158375"/>
          </a:xfrm>
        </p:spPr>
        <p:txBody>
          <a:bodyPr>
            <a:normAutofit/>
          </a:bodyPr>
          <a:lstStyle/>
          <a:p>
            <a:pPr algn="ctr"/>
            <a:r>
              <a:rPr lang="fa-IR" sz="3600" dirty="0">
                <a:solidFill>
                  <a:srgbClr val="FF0000"/>
                </a:solidFill>
                <a:cs typeface="B Titr" panose="00000700000000000000" pitchFamily="2" charset="-78"/>
              </a:rPr>
              <a:t>تعهدات پذیرفته شدگان</a:t>
            </a:r>
            <a:endParaRPr lang="en-US" sz="36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EE4C364F-6849-47AF-AC4C-C1F670A483F1}"/>
              </a:ext>
            </a:extLst>
          </p:cNvPr>
          <p:cNvSpPr>
            <a:spLocks noGrp="1"/>
          </p:cNvSpPr>
          <p:nvPr>
            <p:ph idx="1"/>
          </p:nvPr>
        </p:nvSpPr>
        <p:spPr>
          <a:xfrm>
            <a:off x="666044" y="1868311"/>
            <a:ext cx="10916356" cy="4295421"/>
          </a:xfrm>
          <a:solidFill>
            <a:schemeClr val="bg1"/>
          </a:solidFill>
        </p:spPr>
        <p:txBody>
          <a:bodyPr>
            <a:normAutofit fontScale="85000" lnSpcReduction="10000"/>
          </a:bodyPr>
          <a:lstStyle/>
          <a:p>
            <a:pPr algn="r" rtl="1">
              <a:lnSpc>
                <a:spcPct val="150000"/>
              </a:lnSpc>
              <a:buFont typeface="Arial" panose="020B0604020202020204" pitchFamily="34" charset="0"/>
              <a:buChar char="•"/>
            </a:pPr>
            <a:r>
              <a:rPr lang="fa-IR" b="1" dirty="0">
                <a:cs typeface="B Nazanin" panose="00000400000000000000" pitchFamily="2" charset="-78"/>
              </a:rPr>
              <a:t>      </a:t>
            </a:r>
            <a:r>
              <a:rPr lang="fa-IR" sz="2100" b="1" dirty="0">
                <a:cs typeface="B Nazanin" panose="00000400000000000000" pitchFamily="2" charset="-78"/>
              </a:rPr>
              <a:t>دانشگاه قبل از شروع تحصیل تعهد رسمی مبنی بر این</a:t>
            </a:r>
          </a:p>
          <a:p>
            <a:pPr marL="0" indent="0" algn="ctr" rtl="1">
              <a:lnSpc>
                <a:spcPct val="150000"/>
              </a:lnSpc>
              <a:buNone/>
            </a:pPr>
            <a:r>
              <a:rPr lang="fa-IR" sz="1900" b="1" dirty="0">
                <a:cs typeface="B Nazanin" panose="00000400000000000000" pitchFamily="2" charset="-78"/>
              </a:rPr>
              <a:t>"</a:t>
            </a:r>
            <a:r>
              <a:rPr lang="fa-IR" sz="1900" b="1" u="sng" dirty="0">
                <a:cs typeface="B Nazanin" panose="00000400000000000000" pitchFamily="2" charset="-78"/>
              </a:rPr>
              <a:t> پس از اتمام دوره آموزش </a:t>
            </a:r>
            <a:r>
              <a:rPr lang="fa-IR" sz="1900" b="1" u="sng" dirty="0">
                <a:solidFill>
                  <a:srgbClr val="FF0000"/>
                </a:solidFill>
                <a:cs typeface="B Nazanin" panose="00000400000000000000" pitchFamily="2" charset="-78"/>
              </a:rPr>
              <a:t>در خانه بهداشت مورد تعهد</a:t>
            </a:r>
            <a:r>
              <a:rPr lang="fa-IR" sz="1900" b="1" u="sng" dirty="0">
                <a:cs typeface="B Nazanin" panose="00000400000000000000" pitchFamily="2" charset="-78"/>
              </a:rPr>
              <a:t>، </a:t>
            </a:r>
            <a:r>
              <a:rPr lang="fa-IR" sz="1900" b="1" u="sng" dirty="0">
                <a:solidFill>
                  <a:srgbClr val="FF0000"/>
                </a:solidFill>
                <a:cs typeface="B Nazanin" panose="00000400000000000000" pitchFamily="2" charset="-78"/>
              </a:rPr>
              <a:t>حداقل به مدت 5 سال </a:t>
            </a:r>
            <a:r>
              <a:rPr lang="fa-IR" sz="1900" b="1" u="sng" dirty="0">
                <a:cs typeface="B Nazanin" panose="00000400000000000000" pitchFamily="2" charset="-78"/>
              </a:rPr>
              <a:t>و به صورت شیفت های مورد نظر موسسه </a:t>
            </a:r>
            <a:r>
              <a:rPr lang="fa-IR" sz="1900" b="1" u="sng" dirty="0">
                <a:solidFill>
                  <a:srgbClr val="FF0000"/>
                </a:solidFill>
                <a:cs typeface="B Nazanin" panose="00000400000000000000" pitchFamily="2" charset="-78"/>
              </a:rPr>
              <a:t>همراه با بیتوته در روستا</a:t>
            </a:r>
            <a:r>
              <a:rPr lang="fa-IR" sz="1900" b="1" u="sng" dirty="0">
                <a:cs typeface="B Nazanin" panose="00000400000000000000" pitchFamily="2" charset="-78"/>
              </a:rPr>
              <a:t>"</a:t>
            </a:r>
          </a:p>
          <a:p>
            <a:pPr marL="0" indent="0" algn="ctr" rtl="1">
              <a:lnSpc>
                <a:spcPct val="150000"/>
              </a:lnSpc>
              <a:buNone/>
            </a:pPr>
            <a:r>
              <a:rPr lang="fa-IR" sz="2100" b="1" dirty="0">
                <a:cs typeface="B Nazanin" panose="00000400000000000000" pitchFamily="2" charset="-78"/>
              </a:rPr>
              <a:t>                                                                                                                                                                                            اخذ نماید.</a:t>
            </a:r>
          </a:p>
          <a:p>
            <a:pPr algn="r" rtl="1">
              <a:lnSpc>
                <a:spcPct val="150000"/>
              </a:lnSpc>
              <a:buFont typeface="Arial" panose="020B0604020202020204" pitchFamily="34" charset="0"/>
              <a:buChar char="•"/>
            </a:pPr>
            <a:r>
              <a:rPr lang="fa-IR" sz="2100" b="1" dirty="0">
                <a:cs typeface="B Nazanin" panose="00000400000000000000" pitchFamily="2" charset="-78"/>
              </a:rPr>
              <a:t>      در صورتی که مدت باقی مانده خدمت تا بازنشستگی بهورز کمتر از این زمان باشد بهورز باید تا پایان خدمت در خانه بهداشت می ماند.</a:t>
            </a:r>
          </a:p>
          <a:p>
            <a:pPr algn="r" rtl="1">
              <a:lnSpc>
                <a:spcPct val="150000"/>
              </a:lnSpc>
              <a:buFont typeface="Arial" panose="020B0604020202020204" pitchFamily="34" charset="0"/>
              <a:buChar char="•"/>
            </a:pPr>
            <a:r>
              <a:rPr lang="fa-IR" sz="2100" b="1" dirty="0">
                <a:cs typeface="B Nazanin" panose="00000400000000000000" pitchFamily="2" charset="-78"/>
              </a:rPr>
              <a:t>      پذیرفته شدگانی که پس از شروع دوره از ادامه تحصیل انصراف نمایند یا به هردلیل اخراج شوند ضمن پرداخت هزینه های مربوطه، حق شرکت در دوره های بعدی کاردانی را ندارند.</a:t>
            </a:r>
          </a:p>
          <a:p>
            <a:pPr algn="r" rtl="1">
              <a:lnSpc>
                <a:spcPct val="150000"/>
              </a:lnSpc>
              <a:buFont typeface="Arial" panose="020B0604020202020204" pitchFamily="34" charset="0"/>
              <a:buChar char="•"/>
            </a:pPr>
            <a:r>
              <a:rPr lang="fa-IR" sz="2100" b="1" dirty="0">
                <a:cs typeface="B Nazanin" panose="00000400000000000000" pitchFamily="2" charset="-78"/>
              </a:rPr>
              <a:t>     دوره آموزشی برای این دسته از داوطلبان مطابق درسنامه مصوب و به صورت </a:t>
            </a:r>
            <a:r>
              <a:rPr lang="fa-IR" sz="2400" b="1" dirty="0">
                <a:solidFill>
                  <a:srgbClr val="FF0000"/>
                </a:solidFill>
                <a:cs typeface="B Nazanin" panose="00000400000000000000" pitchFamily="2" charset="-78"/>
              </a:rPr>
              <a:t>غیرحضوری</a:t>
            </a:r>
            <a:r>
              <a:rPr lang="fa-IR" sz="2100" b="1" dirty="0">
                <a:cs typeface="B Nazanin" panose="00000400000000000000" pitchFamily="2" charset="-78"/>
              </a:rPr>
              <a:t> و با پیش بینی دوره های عملی، کارآموزی و کارورزی خواهد بود.</a:t>
            </a:r>
            <a:endParaRPr lang="en-US" sz="2100" b="1" dirty="0">
              <a:cs typeface="B Nazanin" panose="00000400000000000000" pitchFamily="2" charset="-78"/>
            </a:endParaRPr>
          </a:p>
        </p:txBody>
      </p:sp>
    </p:spTree>
    <p:extLst>
      <p:ext uri="{BB962C8B-B14F-4D97-AF65-F5344CB8AC3E}">
        <p14:creationId xmlns:p14="http://schemas.microsoft.com/office/powerpoint/2010/main" val="326979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4078C-3C6E-4EC8-BB55-8DA18015B25B}"/>
              </a:ext>
            </a:extLst>
          </p:cNvPr>
          <p:cNvSpPr>
            <a:spLocks noGrp="1"/>
          </p:cNvSpPr>
          <p:nvPr>
            <p:ph type="title"/>
          </p:nvPr>
        </p:nvSpPr>
        <p:spPr>
          <a:xfrm>
            <a:off x="1097280" y="839973"/>
            <a:ext cx="10058400" cy="1450757"/>
          </a:xfrm>
        </p:spPr>
        <p:txBody>
          <a:bodyPr>
            <a:normAutofit/>
          </a:bodyPr>
          <a:lstStyle/>
          <a:p>
            <a:pPr algn="ctr"/>
            <a:r>
              <a:rPr lang="fa-IR" sz="3600" dirty="0">
                <a:solidFill>
                  <a:srgbClr val="FF0000"/>
                </a:solidFill>
                <a:cs typeface="B Titr" panose="00000700000000000000" pitchFamily="2" charset="-78"/>
              </a:rPr>
              <a:t>ضوابط فارغ التحصیلی</a:t>
            </a:r>
            <a:endParaRPr lang="en-US" sz="36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25FDCD87-1B16-4551-BBB2-F376EA554386}"/>
              </a:ext>
            </a:extLst>
          </p:cNvPr>
          <p:cNvSpPr>
            <a:spLocks noGrp="1"/>
          </p:cNvSpPr>
          <p:nvPr>
            <p:ph idx="1"/>
          </p:nvPr>
        </p:nvSpPr>
        <p:spPr>
          <a:xfrm>
            <a:off x="1097280" y="2167466"/>
            <a:ext cx="10058400" cy="3701627"/>
          </a:xfrm>
          <a:solidFill>
            <a:schemeClr val="bg1"/>
          </a:solidFill>
        </p:spPr>
        <p:txBody>
          <a:bodyPr/>
          <a:lstStyle/>
          <a:p>
            <a:pPr algn="r" rtl="1">
              <a:lnSpc>
                <a:spcPct val="150000"/>
              </a:lnSpc>
              <a:buFont typeface="Arial" panose="020B0604020202020204" pitchFamily="34" charset="0"/>
              <a:buChar char="•"/>
            </a:pPr>
            <a:r>
              <a:rPr lang="fa-IR" b="1" dirty="0">
                <a:cs typeface="B Nazanin" panose="00000400000000000000" pitchFamily="2" charset="-78"/>
              </a:rPr>
              <a:t>   مدارک تحصیلی توسط مرکز آموزش بهورزی و بازآموزری برنامه های سلامت صادر می شود</a:t>
            </a:r>
          </a:p>
          <a:p>
            <a:pPr algn="r" rtl="1">
              <a:lnSpc>
                <a:spcPct val="150000"/>
              </a:lnSpc>
              <a:buFont typeface="Arial" panose="020B0604020202020204" pitchFamily="34" charset="0"/>
              <a:buChar char="•"/>
            </a:pPr>
            <a:r>
              <a:rPr lang="fa-IR" b="1" dirty="0">
                <a:cs typeface="B Nazanin" panose="00000400000000000000" pitchFamily="2" charset="-78"/>
              </a:rPr>
              <a:t>   دانش آموختگان این دوره تنها مجاز به خدمت در خانه های بهداشت هستند.</a:t>
            </a:r>
            <a:endParaRPr lang="en-US" b="1" dirty="0">
              <a:cs typeface="B Nazanin" panose="00000400000000000000" pitchFamily="2" charset="-78"/>
            </a:endParaRPr>
          </a:p>
        </p:txBody>
      </p:sp>
    </p:spTree>
    <p:extLst>
      <p:ext uri="{BB962C8B-B14F-4D97-AF65-F5344CB8AC3E}">
        <p14:creationId xmlns:p14="http://schemas.microsoft.com/office/powerpoint/2010/main" val="252377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F1F2897-BF81-4356-AB3C-1DD88D3072C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44156" y="777755"/>
            <a:ext cx="5981946" cy="5484822"/>
          </a:xfrm>
        </p:spPr>
      </p:pic>
      <p:sp>
        <p:nvSpPr>
          <p:cNvPr id="2" name="Title 1">
            <a:extLst>
              <a:ext uri="{FF2B5EF4-FFF2-40B4-BE49-F238E27FC236}">
                <a16:creationId xmlns:a16="http://schemas.microsoft.com/office/drawing/2014/main" xmlns="" id="{AE771F4F-AB3C-4E4E-B9F3-196386E49D34}"/>
              </a:ext>
            </a:extLst>
          </p:cNvPr>
          <p:cNvSpPr>
            <a:spLocks noGrp="1"/>
          </p:cNvSpPr>
          <p:nvPr>
            <p:ph type="title"/>
          </p:nvPr>
        </p:nvSpPr>
        <p:spPr>
          <a:xfrm>
            <a:off x="3585264" y="1043959"/>
            <a:ext cx="9601196" cy="1303867"/>
          </a:xfrm>
        </p:spPr>
        <p:txBody>
          <a:bodyPr>
            <a:normAutofit/>
          </a:bodyPr>
          <a:lstStyle/>
          <a:p>
            <a:r>
              <a:rPr lang="fa-IR" sz="6000" b="1" dirty="0">
                <a:ln w="12700">
                  <a:solidFill>
                    <a:schemeClr val="accent1"/>
                  </a:solidFill>
                  <a:prstDash val="solid"/>
                </a:ln>
                <a:solidFill>
                  <a:schemeClr val="accent6">
                    <a:lumMod val="60000"/>
                    <a:lumOff val="40000"/>
                  </a:schemeClr>
                </a:solidFill>
                <a:effectLst>
                  <a:outerShdw dist="38100" dir="2640000" algn="bl" rotWithShape="0">
                    <a:schemeClr val="accent1"/>
                  </a:outerShdw>
                </a:effectLst>
                <a:cs typeface="B Titr" panose="00000700000000000000" pitchFamily="2" charset="-78"/>
              </a:rPr>
              <a:t>موفق باشید</a:t>
            </a:r>
            <a:endParaRPr lang="en-US" sz="6000" b="1" dirty="0">
              <a:ln w="12700">
                <a:solidFill>
                  <a:schemeClr val="accent1"/>
                </a:solidFill>
                <a:prstDash val="solid"/>
              </a:ln>
              <a:solidFill>
                <a:schemeClr val="accent6">
                  <a:lumMod val="60000"/>
                  <a:lumOff val="40000"/>
                </a:schemeClr>
              </a:solidFill>
              <a:effectLst>
                <a:outerShdw dist="38100" dir="2640000" algn="bl" rotWithShape="0">
                  <a:schemeClr val="accent1"/>
                </a:outerShdw>
              </a:effectLst>
              <a:cs typeface="B Titr" panose="00000700000000000000" pitchFamily="2" charset="-78"/>
            </a:endParaRPr>
          </a:p>
        </p:txBody>
      </p:sp>
    </p:spTree>
    <p:extLst>
      <p:ext uri="{BB962C8B-B14F-4D97-AF65-F5344CB8AC3E}">
        <p14:creationId xmlns:p14="http://schemas.microsoft.com/office/powerpoint/2010/main" val="11596198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TotalTime>
  <Words>501</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2  Mitra</vt:lpstr>
      <vt:lpstr>2  Titr</vt:lpstr>
      <vt:lpstr>Arial</vt:lpstr>
      <vt:lpstr>B Nazanin</vt:lpstr>
      <vt:lpstr>B Titr</vt:lpstr>
      <vt:lpstr>Garamond</vt:lpstr>
      <vt:lpstr>Organic</vt:lpstr>
      <vt:lpstr>PowerPoint Presentation</vt:lpstr>
      <vt:lpstr>PowerPoint Presentation</vt:lpstr>
      <vt:lpstr>شرایط داوطلبان ورود به دوره کاردانی ویژه شاغلین بهورزی</vt:lpstr>
      <vt:lpstr>نحوه گزینش شاغلین بهورزی برای ورود به دوره کاردانی</vt:lpstr>
      <vt:lpstr>مدارک مورد نیاز برای تشکیل پرونده </vt:lpstr>
      <vt:lpstr>تعهدات پذیرفته شدگان</vt:lpstr>
      <vt:lpstr>ضوابط فارغ التحصیلی</vt:lpstr>
      <vt:lpstr>موفق باشید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زهرا وحداني نيا</dc:creator>
  <cp:lastModifiedBy>Nazer 2</cp:lastModifiedBy>
  <cp:revision>3</cp:revision>
  <dcterms:created xsi:type="dcterms:W3CDTF">2023-02-05T05:38:56Z</dcterms:created>
  <dcterms:modified xsi:type="dcterms:W3CDTF">2023-02-16T04:37:45Z</dcterms:modified>
</cp:coreProperties>
</file>